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65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CD919-3CE3-4B73-B2D3-3CB29BC7A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B1F014-7A90-47CA-844C-A3CEF5258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280D2-9297-4531-B05B-5CC208EF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E8FE5-346D-49F1-98E8-8DB3459D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3205E-1E99-46FA-B875-F3ACD78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26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E9010-C242-4DB1-9F07-4D28BDEA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E72CDE-1622-4CEB-B232-D20E4CF15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11F575-10FB-4C22-A3DA-6A7E8019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E63F71-D88E-4E33-A26C-3B460084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A1B167-7A48-4C67-B063-4C27D4E5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54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33A548-643F-41C4-BA70-17288ED61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29A892-13E5-48A9-A88F-7C59D468F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7503DD-DE50-4132-A787-D9053056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64D766-2E48-4433-9653-16F3015C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E6A8C-2513-4EEE-96A8-BD0CFE52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00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4BC98-C8C8-479F-BEB3-C8173AA6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32C836-66A9-4D23-9B52-2D9A0DB12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44C9B-0193-44DA-8D7D-F6C7EDC5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99E6FA-4619-4EC9-9AE0-54D67F14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54D55-D8C2-4CD5-850E-91A719DB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99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CAE48-F720-4359-8B25-8A4FBB05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A1B24B-BC9F-4BEE-9C92-939863BB4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4712F0-AB02-464A-B85A-DBC14B99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2C2605-DE65-4DFF-8E2C-679EC580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A9CDE2-8DCA-4A9C-9E50-3886765D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12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6790E-9063-4127-909D-CF8A4313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358F5-41A2-437E-B071-983D3DA83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BEC6BF-0ABF-44C5-A395-BF6176599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3F5C02-7807-40BC-9395-E821FE36B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1C6AD0-76DD-49BE-8F5F-D8638434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2361A2-AC56-47CE-86A1-9F666FB4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89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716DC-285B-4B83-960E-87433B4C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EDD020-6941-44DF-A5E5-1943F9A1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AA58B2-2C69-405E-9958-6E67C73CB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CC4BD3-EAF3-406A-B7EB-88616666C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19316E-16A3-4881-963E-D2F24B8B4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76A37E-317D-4239-90E7-E2D48A65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C21017-6E4C-4D88-B093-5126E07F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FC15B2-4EAA-488C-90EF-CEBCEF58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95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F410B-718A-4929-A188-47D537E8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43D6D2-5102-485B-90D0-A2C14F6F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833340-6F45-42F6-BBBC-0AB22D35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4A6870-8B22-410C-8345-CACF8F41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718D8-E7A2-48AD-A58F-35E22420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1ED9CE-3970-4A84-92A8-AF2E0C23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1F9967-F24B-4382-8B20-8DA0B77B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68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AA64-3341-44D2-8080-2CD80215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2828F5-7882-4F94-BE73-9F783433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839BE1-7204-4C07-9AB7-D3F83AAC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9D5A3A-9EC2-4463-99E8-BCE12025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B5A9CE-F6BF-4E63-8B02-71A451D1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CCFE93-89A7-43F5-B9D3-775F634D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36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B3ECB-AC89-4438-8F6D-DA08514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94EEA5-66F9-4756-9988-4BFC6535A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BD0912-8D0C-45E9-BCB1-E459A33F2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2A3269-1E90-40DA-8187-3BC6BC15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0A2182-2194-4F2D-A069-9ECC53A61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A9584-6147-4D02-A052-D090AF70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87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EE866B4-6012-4A2A-ACF1-1637A69C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560E8-A47E-496D-9418-C4D435E2B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4A41D8-C2E9-4145-B1CB-2BBC89E59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D734-664A-4D2E-B144-D6BD87E9F265}" type="datetimeFigureOut">
              <a:rPr lang="es-ES" smtClean="0"/>
              <a:t>15/07/2023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DBE1F-1876-472B-BB98-6E66E00F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8DF1C-6D45-4229-91A2-5329FC6D5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E094C-E2D2-4344-B0A2-7C22D57735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89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B0CB19F-115D-493C-A48F-375A07C7942D}"/>
              </a:ext>
            </a:extLst>
          </p:cNvPr>
          <p:cNvSpPr txBox="1"/>
          <p:nvPr/>
        </p:nvSpPr>
        <p:spPr>
          <a:xfrm>
            <a:off x="441446" y="1309258"/>
            <a:ext cx="216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Inicia Sesión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6125CF-764D-4450-9040-5BAE3C9A0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9" r="8825" b="50852"/>
          <a:stretch/>
        </p:blipFill>
        <p:spPr>
          <a:xfrm>
            <a:off x="2602756" y="1186948"/>
            <a:ext cx="3120310" cy="7354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2EE2A3-6A8D-4D52-B3DD-18F8FE2ABF03}"/>
              </a:ext>
            </a:extLst>
          </p:cNvPr>
          <p:cNvSpPr txBox="1"/>
          <p:nvPr/>
        </p:nvSpPr>
        <p:spPr>
          <a:xfrm>
            <a:off x="5723066" y="1146515"/>
            <a:ext cx="1170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Anónimo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B78A0E6-5037-4391-93B5-A5134FAE00D2}"/>
              </a:ext>
            </a:extLst>
          </p:cNvPr>
          <p:cNvSpPr/>
          <p:nvPr/>
        </p:nvSpPr>
        <p:spPr>
          <a:xfrm>
            <a:off x="6180998" y="15079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CD8E69E-5BD8-44F1-B360-4AE6A4825F0A}"/>
              </a:ext>
            </a:extLst>
          </p:cNvPr>
          <p:cNvSpPr/>
          <p:nvPr/>
        </p:nvSpPr>
        <p:spPr>
          <a:xfrm>
            <a:off x="6254602" y="15840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F89E7DF-B178-4C34-B4B5-ED41046881AA}"/>
              </a:ext>
            </a:extLst>
          </p:cNvPr>
          <p:cNvSpPr/>
          <p:nvPr/>
        </p:nvSpPr>
        <p:spPr>
          <a:xfrm>
            <a:off x="11009289" y="57564"/>
            <a:ext cx="967995" cy="83250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b="1" dirty="0">
                <a:solidFill>
                  <a:srgbClr val="FF0000"/>
                </a:solidFill>
              </a:rPr>
              <a:t>1</a:t>
            </a:r>
            <a:endParaRPr lang="es-ES" sz="1800" b="1" dirty="0">
              <a:solidFill>
                <a:srgbClr val="FF0000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1F7A592-C71A-41B6-9058-5C78CEEDBAC1}"/>
              </a:ext>
            </a:extLst>
          </p:cNvPr>
          <p:cNvSpPr/>
          <p:nvPr/>
        </p:nvSpPr>
        <p:spPr>
          <a:xfrm>
            <a:off x="9857253" y="1478314"/>
            <a:ext cx="1963199" cy="532212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ESPACIO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PARA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MENSAJES Y TIPS DE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 SEGURIDAD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6BAF6BD-DCBB-4DDB-9E48-81C7DE075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4"/>
          <a:stretch/>
        </p:blipFill>
        <p:spPr>
          <a:xfrm>
            <a:off x="445007" y="2009016"/>
            <a:ext cx="9131255" cy="4744285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3B9255-D348-4EA4-926F-BF3E0CC86954}"/>
              </a:ext>
            </a:extLst>
          </p:cNvPr>
          <p:cNvSpPr/>
          <p:nvPr/>
        </p:nvSpPr>
        <p:spPr>
          <a:xfrm>
            <a:off x="9068478" y="225095"/>
            <a:ext cx="1624263" cy="5693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Reportes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E3ADBA6-1B43-48DC-BFCF-466E50886437}"/>
              </a:ext>
            </a:extLst>
          </p:cNvPr>
          <p:cNvSpPr/>
          <p:nvPr/>
        </p:nvSpPr>
        <p:spPr>
          <a:xfrm>
            <a:off x="6671103" y="157686"/>
            <a:ext cx="2239101" cy="7694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Registrar Delito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19A42AE-CADF-4F37-BE88-76058DFD1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4" y="-107799"/>
            <a:ext cx="4426080" cy="124369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965EC084-119F-498E-997C-2501776D7305}"/>
              </a:ext>
            </a:extLst>
          </p:cNvPr>
          <p:cNvSpPr txBox="1"/>
          <p:nvPr/>
        </p:nvSpPr>
        <p:spPr>
          <a:xfrm>
            <a:off x="840547" y="550957"/>
            <a:ext cx="35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Sistema Público para el registros de Delitos</a:t>
            </a:r>
          </a:p>
        </p:txBody>
      </p:sp>
    </p:spTree>
    <p:extLst>
      <p:ext uri="{BB962C8B-B14F-4D97-AF65-F5344CB8AC3E}">
        <p14:creationId xmlns:p14="http://schemas.microsoft.com/office/powerpoint/2010/main" val="3121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845A71-4674-4C6B-82F5-B7EE4A29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1"/>
          <a:stretch/>
        </p:blipFill>
        <p:spPr>
          <a:xfrm>
            <a:off x="1378673" y="250642"/>
            <a:ext cx="6165290" cy="660735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2C03B32-481B-4811-9E33-5728EDA50BDD}"/>
              </a:ext>
            </a:extLst>
          </p:cNvPr>
          <p:cNvSpPr/>
          <p:nvPr/>
        </p:nvSpPr>
        <p:spPr>
          <a:xfrm>
            <a:off x="5888456" y="6338928"/>
            <a:ext cx="1220513" cy="33795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Enviar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8E690DA-B43D-463F-9CE4-57FF99269D01}"/>
              </a:ext>
            </a:extLst>
          </p:cNvPr>
          <p:cNvSpPr/>
          <p:nvPr/>
        </p:nvSpPr>
        <p:spPr>
          <a:xfrm>
            <a:off x="1926498" y="2633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8A9858A-CEB1-47BF-98CF-0F830B06DD0E}"/>
              </a:ext>
            </a:extLst>
          </p:cNvPr>
          <p:cNvSpPr/>
          <p:nvPr/>
        </p:nvSpPr>
        <p:spPr>
          <a:xfrm>
            <a:off x="2000102" y="3394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195D805-98BE-413D-B9F8-545E143C8CDA}"/>
              </a:ext>
            </a:extLst>
          </p:cNvPr>
          <p:cNvSpPr/>
          <p:nvPr/>
        </p:nvSpPr>
        <p:spPr>
          <a:xfrm>
            <a:off x="3564798" y="250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F928A3D-1656-472D-B4B7-DCC8B353817F}"/>
              </a:ext>
            </a:extLst>
          </p:cNvPr>
          <p:cNvSpPr/>
          <p:nvPr/>
        </p:nvSpPr>
        <p:spPr>
          <a:xfrm>
            <a:off x="3638402" y="326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934E7E7-EBF7-4665-A48E-83734E36924E}"/>
              </a:ext>
            </a:extLst>
          </p:cNvPr>
          <p:cNvSpPr/>
          <p:nvPr/>
        </p:nvSpPr>
        <p:spPr>
          <a:xfrm>
            <a:off x="3005998" y="2028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AD9C481-E4BD-4D6D-954A-5828EBA9CEDC}"/>
              </a:ext>
            </a:extLst>
          </p:cNvPr>
          <p:cNvSpPr/>
          <p:nvPr/>
        </p:nvSpPr>
        <p:spPr>
          <a:xfrm>
            <a:off x="3079602" y="2104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92A7417-20E2-4420-B58F-47E086926538}"/>
              </a:ext>
            </a:extLst>
          </p:cNvPr>
          <p:cNvSpPr/>
          <p:nvPr/>
        </p:nvSpPr>
        <p:spPr>
          <a:xfrm>
            <a:off x="4860198" y="2028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935BE61-5D52-4ED6-95F2-36E405C7EC39}"/>
              </a:ext>
            </a:extLst>
          </p:cNvPr>
          <p:cNvSpPr/>
          <p:nvPr/>
        </p:nvSpPr>
        <p:spPr>
          <a:xfrm>
            <a:off x="4933802" y="2104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5A1537-779D-496E-B117-2460743F78F3}"/>
              </a:ext>
            </a:extLst>
          </p:cNvPr>
          <p:cNvSpPr txBox="1"/>
          <p:nvPr/>
        </p:nvSpPr>
        <p:spPr>
          <a:xfrm>
            <a:off x="3230010" y="2006371"/>
            <a:ext cx="141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Vía publica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9CEE8BA-4D3B-4F81-B438-1F5A0E60B0BF}"/>
              </a:ext>
            </a:extLst>
          </p:cNvPr>
          <p:cNvSpPr txBox="1"/>
          <p:nvPr/>
        </p:nvSpPr>
        <p:spPr>
          <a:xfrm>
            <a:off x="5169846" y="1995688"/>
            <a:ext cx="173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Transporte publico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A467233-B8E7-4779-969F-396D531AD288}"/>
              </a:ext>
            </a:extLst>
          </p:cNvPr>
          <p:cNvSpPr txBox="1"/>
          <p:nvPr/>
        </p:nvSpPr>
        <p:spPr>
          <a:xfrm>
            <a:off x="3752790" y="3314273"/>
            <a:ext cx="141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Indica el lugar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500E51-8548-449D-8BC8-C1C6D595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74" y="263342"/>
            <a:ext cx="4049871" cy="27026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D5E270-5452-46FF-A3A4-AE33EA91A4F5}"/>
              </a:ext>
            </a:extLst>
          </p:cNvPr>
          <p:cNvSpPr txBox="1"/>
          <p:nvPr/>
        </p:nvSpPr>
        <p:spPr>
          <a:xfrm>
            <a:off x="7690674" y="172635"/>
            <a:ext cx="404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7030A0"/>
                </a:solidFill>
              </a:rPr>
              <a:t>Gracias por contribuir a asegurar nuestros espacios públicos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DF803A8-0238-4F2C-8BDD-F07648270834}"/>
              </a:ext>
            </a:extLst>
          </p:cNvPr>
          <p:cNvSpPr/>
          <p:nvPr/>
        </p:nvSpPr>
        <p:spPr>
          <a:xfrm>
            <a:off x="361035" y="985785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11D23C1-DDFC-484B-A3FB-A8A5CCAA7944}"/>
              </a:ext>
            </a:extLst>
          </p:cNvPr>
          <p:cNvSpPr txBox="1"/>
          <p:nvPr/>
        </p:nvSpPr>
        <p:spPr>
          <a:xfrm>
            <a:off x="0" y="339454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¿Quien eres?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9E725B-0DD1-41A9-98E9-4C0288043AE2}"/>
              </a:ext>
            </a:extLst>
          </p:cNvPr>
          <p:cNvSpPr txBox="1"/>
          <p:nvPr/>
        </p:nvSpPr>
        <p:spPr>
          <a:xfrm>
            <a:off x="-1" y="2907990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¿Qué te Robaron?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125B1E8-F9DF-48F5-9971-2FC9802FAD3B}"/>
              </a:ext>
            </a:extLst>
          </p:cNvPr>
          <p:cNvSpPr txBox="1"/>
          <p:nvPr/>
        </p:nvSpPr>
        <p:spPr>
          <a:xfrm>
            <a:off x="14217" y="5692597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¿Quién te robo?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B45C77-3EFD-47D6-8398-BCE3D37D9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273" y="6224146"/>
            <a:ext cx="1417057" cy="461535"/>
          </a:xfrm>
          <a:prstGeom prst="rect">
            <a:avLst/>
          </a:prstGeom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4C34FE17-B9DF-40F2-AFD4-7585B6275ECE}"/>
              </a:ext>
            </a:extLst>
          </p:cNvPr>
          <p:cNvSpPr/>
          <p:nvPr/>
        </p:nvSpPr>
        <p:spPr>
          <a:xfrm>
            <a:off x="326878" y="3569121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54D9718-3D33-45C7-87C6-E4FC626792FF}"/>
              </a:ext>
            </a:extLst>
          </p:cNvPr>
          <p:cNvSpPr/>
          <p:nvPr/>
        </p:nvSpPr>
        <p:spPr>
          <a:xfrm>
            <a:off x="345155" y="6300238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F5D7842-7657-4D85-A8C2-512B827C9F8C}"/>
              </a:ext>
            </a:extLst>
          </p:cNvPr>
          <p:cNvSpPr/>
          <p:nvPr/>
        </p:nvSpPr>
        <p:spPr>
          <a:xfrm>
            <a:off x="7748032" y="3246158"/>
            <a:ext cx="3935153" cy="3455592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ESPACIO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PARA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MENSAJES Y TIPS DE</a:t>
            </a: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endParaRPr lang="es-ES" b="1" dirty="0">
              <a:solidFill>
                <a:srgbClr val="002060"/>
              </a:solidFill>
            </a:endParaRPr>
          </a:p>
          <a:p>
            <a:pPr algn="ctr"/>
            <a:r>
              <a:rPr lang="es-ES" b="1" dirty="0">
                <a:solidFill>
                  <a:srgbClr val="002060"/>
                </a:solidFill>
              </a:rPr>
              <a:t> SEGURIDAD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387AC092-ABC7-48FB-97C4-7AFC610FF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118" y="3718100"/>
            <a:ext cx="187309" cy="2921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140EA95-3F4C-4427-9147-66284152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790" y="2810838"/>
            <a:ext cx="183508" cy="29682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31BA8CE-FFCE-4420-AB92-6C55C68EA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411" y="3220747"/>
            <a:ext cx="384266" cy="384266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67352ED6-2EFB-41E6-BAB5-9A3BD7420CD7}"/>
              </a:ext>
            </a:extLst>
          </p:cNvPr>
          <p:cNvSpPr txBox="1"/>
          <p:nvPr/>
        </p:nvSpPr>
        <p:spPr>
          <a:xfrm>
            <a:off x="5562677" y="2810838"/>
            <a:ext cx="122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carro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E351262-2E70-48D1-8136-A1AEC59FB41C}"/>
              </a:ext>
            </a:extLst>
          </p:cNvPr>
          <p:cNvSpPr txBox="1"/>
          <p:nvPr/>
        </p:nvSpPr>
        <p:spPr>
          <a:xfrm>
            <a:off x="5584811" y="3199789"/>
            <a:ext cx="122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moto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3428FD1-4762-43F1-8C5F-6F0BD6152339}"/>
              </a:ext>
            </a:extLst>
          </p:cNvPr>
          <p:cNvSpPr txBox="1"/>
          <p:nvPr/>
        </p:nvSpPr>
        <p:spPr>
          <a:xfrm>
            <a:off x="5562677" y="3655131"/>
            <a:ext cx="15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Teléfono móvil</a:t>
            </a:r>
          </a:p>
        </p:txBody>
      </p:sp>
    </p:spTree>
    <p:extLst>
      <p:ext uri="{BB962C8B-B14F-4D97-AF65-F5344CB8AC3E}">
        <p14:creationId xmlns:p14="http://schemas.microsoft.com/office/powerpoint/2010/main" val="318212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845A71-4674-4C6B-82F5-B7EE4A29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1"/>
          <a:stretch/>
        </p:blipFill>
        <p:spPr>
          <a:xfrm>
            <a:off x="1378673" y="250642"/>
            <a:ext cx="6165290" cy="660735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2C03B32-481B-4811-9E33-5728EDA50BDD}"/>
              </a:ext>
            </a:extLst>
          </p:cNvPr>
          <p:cNvSpPr/>
          <p:nvPr/>
        </p:nvSpPr>
        <p:spPr>
          <a:xfrm>
            <a:off x="5888456" y="6338928"/>
            <a:ext cx="1220513" cy="33795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Enviar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B654534-492F-466C-9965-F2BF8A99476E}"/>
              </a:ext>
            </a:extLst>
          </p:cNvPr>
          <p:cNvSpPr/>
          <p:nvPr/>
        </p:nvSpPr>
        <p:spPr>
          <a:xfrm>
            <a:off x="8071293" y="3988118"/>
            <a:ext cx="4225390" cy="2702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Gracias por compartir esta informacion tan valiosa con nosotros.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Estaremos trabajando para asegurar en conjunto nuestros espacios públicos.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80B3960-E26A-4DA5-9896-3928A05B3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6"/>
          <a:stretch/>
        </p:blipFill>
        <p:spPr>
          <a:xfrm>
            <a:off x="8908419" y="2947343"/>
            <a:ext cx="2551137" cy="1349413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D8E690DA-B43D-463F-9CE4-57FF99269D01}"/>
              </a:ext>
            </a:extLst>
          </p:cNvPr>
          <p:cNvSpPr/>
          <p:nvPr/>
        </p:nvSpPr>
        <p:spPr>
          <a:xfrm>
            <a:off x="1926498" y="2633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8A9858A-CEB1-47BF-98CF-0F830B06DD0E}"/>
              </a:ext>
            </a:extLst>
          </p:cNvPr>
          <p:cNvSpPr/>
          <p:nvPr/>
        </p:nvSpPr>
        <p:spPr>
          <a:xfrm>
            <a:off x="2000102" y="3394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195D805-98BE-413D-B9F8-545E143C8CDA}"/>
              </a:ext>
            </a:extLst>
          </p:cNvPr>
          <p:cNvSpPr/>
          <p:nvPr/>
        </p:nvSpPr>
        <p:spPr>
          <a:xfrm>
            <a:off x="3564798" y="250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F928A3D-1656-472D-B4B7-DCC8B353817F}"/>
              </a:ext>
            </a:extLst>
          </p:cNvPr>
          <p:cNvSpPr/>
          <p:nvPr/>
        </p:nvSpPr>
        <p:spPr>
          <a:xfrm>
            <a:off x="3638402" y="326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934E7E7-EBF7-4665-A48E-83734E36924E}"/>
              </a:ext>
            </a:extLst>
          </p:cNvPr>
          <p:cNvSpPr/>
          <p:nvPr/>
        </p:nvSpPr>
        <p:spPr>
          <a:xfrm>
            <a:off x="3005998" y="2028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AD9C481-E4BD-4D6D-954A-5828EBA9CEDC}"/>
              </a:ext>
            </a:extLst>
          </p:cNvPr>
          <p:cNvSpPr/>
          <p:nvPr/>
        </p:nvSpPr>
        <p:spPr>
          <a:xfrm>
            <a:off x="3079602" y="2104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92A7417-20E2-4420-B58F-47E086926538}"/>
              </a:ext>
            </a:extLst>
          </p:cNvPr>
          <p:cNvSpPr/>
          <p:nvPr/>
        </p:nvSpPr>
        <p:spPr>
          <a:xfrm>
            <a:off x="4860198" y="2028642"/>
            <a:ext cx="263236" cy="263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935BE61-5D52-4ED6-95F2-36E405C7EC39}"/>
              </a:ext>
            </a:extLst>
          </p:cNvPr>
          <p:cNvSpPr/>
          <p:nvPr/>
        </p:nvSpPr>
        <p:spPr>
          <a:xfrm>
            <a:off x="4933802" y="2104754"/>
            <a:ext cx="124690" cy="13161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5A1537-779D-496E-B117-2460743F78F3}"/>
              </a:ext>
            </a:extLst>
          </p:cNvPr>
          <p:cNvSpPr txBox="1"/>
          <p:nvPr/>
        </p:nvSpPr>
        <p:spPr>
          <a:xfrm>
            <a:off x="3230010" y="2006371"/>
            <a:ext cx="141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Vía publica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9CEE8BA-4D3B-4F81-B438-1F5A0E60B0BF}"/>
              </a:ext>
            </a:extLst>
          </p:cNvPr>
          <p:cNvSpPr txBox="1"/>
          <p:nvPr/>
        </p:nvSpPr>
        <p:spPr>
          <a:xfrm>
            <a:off x="5169846" y="1995688"/>
            <a:ext cx="173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Transporte publico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A467233-B8E7-4779-969F-396D531AD288}"/>
              </a:ext>
            </a:extLst>
          </p:cNvPr>
          <p:cNvSpPr txBox="1"/>
          <p:nvPr/>
        </p:nvSpPr>
        <p:spPr>
          <a:xfrm>
            <a:off x="3752790" y="3314273"/>
            <a:ext cx="141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Indica el lugar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500E51-8548-449D-8BC8-C1C6D595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74" y="263342"/>
            <a:ext cx="4049871" cy="27026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D5E270-5452-46FF-A3A4-AE33EA91A4F5}"/>
              </a:ext>
            </a:extLst>
          </p:cNvPr>
          <p:cNvSpPr txBox="1"/>
          <p:nvPr/>
        </p:nvSpPr>
        <p:spPr>
          <a:xfrm>
            <a:off x="7690674" y="172635"/>
            <a:ext cx="4049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Gracias por contribuir a asegurar nuestros espacios públicos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DF803A8-0238-4F2C-8BDD-F07648270834}"/>
              </a:ext>
            </a:extLst>
          </p:cNvPr>
          <p:cNvSpPr/>
          <p:nvPr/>
        </p:nvSpPr>
        <p:spPr>
          <a:xfrm>
            <a:off x="361035" y="985785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11D23C1-DDFC-484B-A3FB-A8A5CCAA7944}"/>
              </a:ext>
            </a:extLst>
          </p:cNvPr>
          <p:cNvSpPr txBox="1"/>
          <p:nvPr/>
        </p:nvSpPr>
        <p:spPr>
          <a:xfrm>
            <a:off x="0" y="339454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¿Quien eres?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9E725B-0DD1-41A9-98E9-4C0288043AE2}"/>
              </a:ext>
            </a:extLst>
          </p:cNvPr>
          <p:cNvSpPr txBox="1"/>
          <p:nvPr/>
        </p:nvSpPr>
        <p:spPr>
          <a:xfrm>
            <a:off x="-1" y="2907990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¿Qué te Robaron?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125B1E8-F9DF-48F5-9971-2FC9802FAD3B}"/>
              </a:ext>
            </a:extLst>
          </p:cNvPr>
          <p:cNvSpPr txBox="1"/>
          <p:nvPr/>
        </p:nvSpPr>
        <p:spPr>
          <a:xfrm>
            <a:off x="14217" y="5692597"/>
            <a:ext cx="1378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¿Quién te robo?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B45C77-3EFD-47D6-8398-BCE3D37D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465" y="6338928"/>
            <a:ext cx="1378673" cy="449033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4128EA3-4EA2-47CE-930D-A80D5DA7BD1C}"/>
              </a:ext>
            </a:extLst>
          </p:cNvPr>
          <p:cNvCxnSpPr/>
          <p:nvPr/>
        </p:nvCxnSpPr>
        <p:spPr>
          <a:xfrm flipV="1">
            <a:off x="7213600" y="5791200"/>
            <a:ext cx="723900" cy="72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4C34FE17-B9DF-40F2-AFD4-7585B6275ECE}"/>
              </a:ext>
            </a:extLst>
          </p:cNvPr>
          <p:cNvSpPr/>
          <p:nvPr/>
        </p:nvSpPr>
        <p:spPr>
          <a:xfrm>
            <a:off x="326878" y="3569121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54D9718-3D33-45C7-87C6-E4FC626792FF}"/>
              </a:ext>
            </a:extLst>
          </p:cNvPr>
          <p:cNvSpPr/>
          <p:nvPr/>
        </p:nvSpPr>
        <p:spPr>
          <a:xfrm>
            <a:off x="345155" y="6300238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EE0FD5E-8EC0-4833-934F-38AC39D9714B}"/>
              </a:ext>
            </a:extLst>
          </p:cNvPr>
          <p:cNvSpPr/>
          <p:nvPr/>
        </p:nvSpPr>
        <p:spPr>
          <a:xfrm>
            <a:off x="4538945" y="5873009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4302355-2A7A-4A81-B66C-9B38E40976BB}"/>
              </a:ext>
            </a:extLst>
          </p:cNvPr>
          <p:cNvSpPr/>
          <p:nvPr/>
        </p:nvSpPr>
        <p:spPr>
          <a:xfrm>
            <a:off x="6264847" y="5797454"/>
            <a:ext cx="656599" cy="43661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Paso</a:t>
            </a:r>
          </a:p>
          <a:p>
            <a:pPr algn="ctr"/>
            <a:r>
              <a:rPr lang="es-ES" sz="11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9994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n 1026">
            <a:extLst>
              <a:ext uri="{FF2B5EF4-FFF2-40B4-BE49-F238E27FC236}">
                <a16:creationId xmlns:a16="http://schemas.microsoft.com/office/drawing/2014/main" id="{A9F4FAF1-8357-401F-9B88-5B933148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" y="141577"/>
            <a:ext cx="4426080" cy="1243692"/>
          </a:xfrm>
          <a:prstGeom prst="rect">
            <a:avLst/>
          </a:prstGeom>
        </p:spPr>
      </p:pic>
      <p:sp>
        <p:nvSpPr>
          <p:cNvPr id="1025" name="Rectángulo: esquinas redondeadas 1024">
            <a:extLst>
              <a:ext uri="{FF2B5EF4-FFF2-40B4-BE49-F238E27FC236}">
                <a16:creationId xmlns:a16="http://schemas.microsoft.com/office/drawing/2014/main" id="{DABA0C9B-470C-4453-B3CE-9352486E00AD}"/>
              </a:ext>
            </a:extLst>
          </p:cNvPr>
          <p:cNvSpPr/>
          <p:nvPr/>
        </p:nvSpPr>
        <p:spPr>
          <a:xfrm>
            <a:off x="8772281" y="5279094"/>
            <a:ext cx="3120783" cy="13772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11D23C1-DDFC-484B-A3FB-A8A5CCAA7944}"/>
              </a:ext>
            </a:extLst>
          </p:cNvPr>
          <p:cNvSpPr txBox="1"/>
          <p:nvPr/>
        </p:nvSpPr>
        <p:spPr>
          <a:xfrm>
            <a:off x="9011639" y="2008072"/>
            <a:ext cx="27009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Mapa general de Robos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Top 10 ítems mas robados por Ciudad, Localidad/barrio/ Villa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Top 10 horas de mayor cantidad de robos</a:t>
            </a:r>
          </a:p>
          <a:p>
            <a:pPr algn="ctr"/>
            <a:endParaRPr lang="es-ES" b="1" dirty="0"/>
          </a:p>
          <a:p>
            <a:pPr algn="ctr"/>
            <a:r>
              <a:rPr lang="es-ES" b="1" dirty="0"/>
              <a:t>Permitir exportar la data a Excel o integrar con BI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CFE0CCA5-0037-4D83-BEA9-1227FE00657A}"/>
              </a:ext>
            </a:extLst>
          </p:cNvPr>
          <p:cNvSpPr/>
          <p:nvPr/>
        </p:nvSpPr>
        <p:spPr>
          <a:xfrm>
            <a:off x="4642909" y="269062"/>
            <a:ext cx="1624263" cy="5693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Reportes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9F2C4A6-227E-4D8F-8D51-BC5BA21FE578}"/>
              </a:ext>
            </a:extLst>
          </p:cNvPr>
          <p:cNvSpPr txBox="1"/>
          <p:nvPr/>
        </p:nvSpPr>
        <p:spPr>
          <a:xfrm>
            <a:off x="857172" y="800333"/>
            <a:ext cx="35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Sistema Público para el registros de Delitos</a:t>
            </a:r>
          </a:p>
        </p:txBody>
      </p:sp>
      <p:pic>
        <p:nvPicPr>
          <p:cNvPr id="1026" name="Picture 2" descr="Google Maps ya muestra detalles a nivel de calle en estas cuatro ciudades">
            <a:extLst>
              <a:ext uri="{FF2B5EF4-FFF2-40B4-BE49-F238E27FC236}">
                <a16:creationId xmlns:a16="http://schemas.microsoft.com/office/drawing/2014/main" id="{E3FA3AAA-FCCB-4026-AB5E-7D6C49CC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9" y="1757604"/>
            <a:ext cx="7420137" cy="483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CA4EE01-45C5-4211-88C7-E5C99A13A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433" y="3561178"/>
            <a:ext cx="187309" cy="2921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040FACA-7558-4D22-B659-BC826E2B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178" y="3413793"/>
            <a:ext cx="187309" cy="2921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C9FD05D-2218-44B5-AD12-435E2013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06" y="4062894"/>
            <a:ext cx="187309" cy="2921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0A60025D-D5C4-48DB-AAD9-33B602DE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810" y="5787934"/>
            <a:ext cx="187309" cy="2921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D86358AB-7898-4E89-A604-C40B05145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68" y="4331689"/>
            <a:ext cx="187309" cy="2921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233D2B4-CF89-4676-8C9E-55B21B84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74" y="2917734"/>
            <a:ext cx="187309" cy="2921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7B29C931-A3D7-4B5D-BDE0-3F4E29BA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65" y="5635534"/>
            <a:ext cx="187309" cy="2921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61EE3201-C45B-4393-8338-31DF834F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42" y="3141315"/>
            <a:ext cx="187309" cy="2921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8912D5CD-8988-4683-8271-DD28440F8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978" y="2096424"/>
            <a:ext cx="187309" cy="2921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4CD73A0D-F0FC-420E-8307-FFEC58CC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33" y="2388524"/>
            <a:ext cx="187309" cy="2921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FF527108-8518-4138-80B3-0F6A6C073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0" y="4062894"/>
            <a:ext cx="187309" cy="292100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6F0DB800-ACF4-4747-AE22-449469509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810" y="4740249"/>
            <a:ext cx="187309" cy="2921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56A1892F-7A35-45AF-9694-51AE3F2B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33" y="4416334"/>
            <a:ext cx="187309" cy="2921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CA1A063-AA02-4089-9137-5E126D1A2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70" y="4448149"/>
            <a:ext cx="187309" cy="29210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2391EB05-65D5-409E-A73F-03CA71A32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183" y="5081496"/>
            <a:ext cx="187309" cy="29210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543BF24-E7AF-4CEF-97F0-AB672472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57" y="3998683"/>
            <a:ext cx="187309" cy="29210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317F9059-F819-4381-87C4-7F39760D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98" y="5950939"/>
            <a:ext cx="187309" cy="292100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E7F559E8-E969-42C0-8433-242C4262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008" y="5133657"/>
            <a:ext cx="187309" cy="2921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ED2F1B27-7C09-43C5-A046-E91BBADA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57" y="3491385"/>
            <a:ext cx="187309" cy="2921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614C9EEE-B316-45C1-B079-F9A90935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466" y="5610134"/>
            <a:ext cx="187309" cy="292100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C247B80B-5DA5-4C63-B3FB-156C7847A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80" y="3998683"/>
            <a:ext cx="187309" cy="292100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693DA2E8-4C0E-4A5A-8DB7-924296D26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11" y="2908902"/>
            <a:ext cx="187309" cy="29210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8D6CA4E4-1C95-4166-A52E-E2E393DB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333" y="5152934"/>
            <a:ext cx="187309" cy="292100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2C7E0909-629B-44DB-BB76-0B2D2A45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4" y="4620438"/>
            <a:ext cx="187309" cy="292100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0D08D0A-0C36-4CE0-9914-A262E0C8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869" y="2625634"/>
            <a:ext cx="187309" cy="2921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AA4112D6-6D29-449A-BAB7-26218F57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630" y="3929336"/>
            <a:ext cx="187309" cy="29210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73433C1A-0C5B-4048-A5F1-206FEAD1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0" y="5584753"/>
            <a:ext cx="187309" cy="2921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25C5B8D5-F8C6-4E75-9567-08084B40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566" y="3267743"/>
            <a:ext cx="187309" cy="292100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E84E0039-BD91-4F11-A78A-048191ED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21" y="5950939"/>
            <a:ext cx="187309" cy="292100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6CE1149C-8963-4F4D-AA2A-028CDAD86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30" y="3413793"/>
            <a:ext cx="187309" cy="292100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58330025-6362-46D0-B251-30C9B053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63" y="5038407"/>
            <a:ext cx="187309" cy="292100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C69A534E-B349-4F85-B3A3-6794EDAA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54" y="4640698"/>
            <a:ext cx="187309" cy="292100"/>
          </a:xfrm>
          <a:prstGeom prst="rect">
            <a:avLst/>
          </a:prstGeom>
        </p:spPr>
      </p:pic>
      <p:pic>
        <p:nvPicPr>
          <p:cNvPr id="122" name="Imagen 121">
            <a:extLst>
              <a:ext uri="{FF2B5EF4-FFF2-40B4-BE49-F238E27FC236}">
                <a16:creationId xmlns:a16="http://schemas.microsoft.com/office/drawing/2014/main" id="{507C457D-3CD1-45CB-A993-54E0DC79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44" y="3362290"/>
            <a:ext cx="187309" cy="292100"/>
          </a:xfrm>
          <a:prstGeom prst="rect">
            <a:avLst/>
          </a:prstGeom>
        </p:spPr>
      </p:pic>
      <p:pic>
        <p:nvPicPr>
          <p:cNvPr id="124" name="Imagen 123">
            <a:extLst>
              <a:ext uri="{FF2B5EF4-FFF2-40B4-BE49-F238E27FC236}">
                <a16:creationId xmlns:a16="http://schemas.microsoft.com/office/drawing/2014/main" id="{DD113E68-2C3E-4978-8515-435DB4480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303" y="2288954"/>
            <a:ext cx="187309" cy="292100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:a16="http://schemas.microsoft.com/office/drawing/2014/main" id="{3DABDC04-9EE7-4779-9CDC-27A8BCCC6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474" y="3839048"/>
            <a:ext cx="187309" cy="292100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:a16="http://schemas.microsoft.com/office/drawing/2014/main" id="{3E7DC475-BE09-4F9B-A83D-90767DE03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98" y="984216"/>
            <a:ext cx="187309" cy="292100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:a16="http://schemas.microsoft.com/office/drawing/2014/main" id="{C9CD3B5D-0499-465D-B7D5-6E1ECA09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426" y="2037179"/>
            <a:ext cx="187309" cy="292100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:a16="http://schemas.microsoft.com/office/drawing/2014/main" id="{FAB5CA81-C182-4C26-96D7-84DA37EC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915" y="4455111"/>
            <a:ext cx="187309" cy="292100"/>
          </a:xfrm>
          <a:prstGeom prst="rect">
            <a:avLst/>
          </a:prstGeom>
        </p:spPr>
      </p:pic>
      <p:pic>
        <p:nvPicPr>
          <p:cNvPr id="130" name="Imagen 129">
            <a:extLst>
              <a:ext uri="{FF2B5EF4-FFF2-40B4-BE49-F238E27FC236}">
                <a16:creationId xmlns:a16="http://schemas.microsoft.com/office/drawing/2014/main" id="{0EDF6232-53B3-41CD-9D4F-D656FDF3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583" y="5927634"/>
            <a:ext cx="187309" cy="2921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4BE0CB-AA31-4DF9-B470-7380F630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63" y="2443579"/>
            <a:ext cx="183508" cy="296822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13362B80-6DD4-4E96-AC56-26D0D4AFF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3" y="2595979"/>
            <a:ext cx="183508" cy="296822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28484A3F-FCBA-4D03-800A-E5E900E6C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13" y="1986796"/>
            <a:ext cx="183508" cy="296822"/>
          </a:xfrm>
          <a:prstGeom prst="rect">
            <a:avLst/>
          </a:prstGeom>
        </p:spPr>
      </p:pic>
      <p:pic>
        <p:nvPicPr>
          <p:cNvPr id="133" name="Imagen 132">
            <a:extLst>
              <a:ext uri="{FF2B5EF4-FFF2-40B4-BE49-F238E27FC236}">
                <a16:creationId xmlns:a16="http://schemas.microsoft.com/office/drawing/2014/main" id="{7EEDAB05-3B33-47B2-BA10-18C82FE5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220" y="2959839"/>
            <a:ext cx="183508" cy="296822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E0055596-4B55-40DE-8334-0B0F5BA2A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470" y="2581054"/>
            <a:ext cx="183508" cy="296822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B6D3E099-DACE-4304-88E5-E0B46D0AF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347" y="2732896"/>
            <a:ext cx="183508" cy="296822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:a16="http://schemas.microsoft.com/office/drawing/2014/main" id="{4C421946-6F08-45B6-8E5D-7631F2AC6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538" y="3141315"/>
            <a:ext cx="183508" cy="296822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:a16="http://schemas.microsoft.com/office/drawing/2014/main" id="{91A0E47C-DCDE-4079-AAA9-2E7714DF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523" y="3194563"/>
            <a:ext cx="183508" cy="296822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6424900E-DF67-4334-8E9C-3BBF70D3B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23" y="2862177"/>
            <a:ext cx="183508" cy="296822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E83BF83F-647D-473A-9AA5-49C0DA829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858" y="3508340"/>
            <a:ext cx="183508" cy="296822"/>
          </a:xfrm>
          <a:prstGeom prst="rect">
            <a:avLst/>
          </a:prstGeom>
        </p:spPr>
      </p:pic>
      <p:pic>
        <p:nvPicPr>
          <p:cNvPr id="140" name="Imagen 139">
            <a:extLst>
              <a:ext uri="{FF2B5EF4-FFF2-40B4-BE49-F238E27FC236}">
                <a16:creationId xmlns:a16="http://schemas.microsoft.com/office/drawing/2014/main" id="{8B79BBA9-3136-4E4B-87E4-F3B1C929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076" y="3783485"/>
            <a:ext cx="183508" cy="296822"/>
          </a:xfrm>
          <a:prstGeom prst="rect">
            <a:avLst/>
          </a:prstGeom>
        </p:spPr>
      </p:pic>
      <p:pic>
        <p:nvPicPr>
          <p:cNvPr id="141" name="Imagen 140">
            <a:extLst>
              <a:ext uri="{FF2B5EF4-FFF2-40B4-BE49-F238E27FC236}">
                <a16:creationId xmlns:a16="http://schemas.microsoft.com/office/drawing/2014/main" id="{36DE9EBC-6C03-4F41-8CEF-86D8D489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263" y="1972122"/>
            <a:ext cx="183508" cy="296822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:a16="http://schemas.microsoft.com/office/drawing/2014/main" id="{F1B23457-4E5A-47FD-B8E8-A07A69940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05" y="2549939"/>
            <a:ext cx="183508" cy="296822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:a16="http://schemas.microsoft.com/office/drawing/2014/main" id="{A5F25F8D-07D6-4651-9C89-4AB27D6F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670" y="76954"/>
            <a:ext cx="183508" cy="296822"/>
          </a:xfrm>
          <a:prstGeom prst="rect">
            <a:avLst/>
          </a:prstGeom>
        </p:spPr>
      </p:pic>
      <p:pic>
        <p:nvPicPr>
          <p:cNvPr id="144" name="Imagen 143">
            <a:extLst>
              <a:ext uri="{FF2B5EF4-FFF2-40B4-BE49-F238E27FC236}">
                <a16:creationId xmlns:a16="http://schemas.microsoft.com/office/drawing/2014/main" id="{727741F6-F836-4AB5-8014-C9407DAF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830" y="2889672"/>
            <a:ext cx="183508" cy="296822"/>
          </a:xfrm>
          <a:prstGeom prst="rect">
            <a:avLst/>
          </a:prstGeom>
        </p:spPr>
      </p:pic>
      <p:pic>
        <p:nvPicPr>
          <p:cNvPr id="145" name="Imagen 144">
            <a:extLst>
              <a:ext uri="{FF2B5EF4-FFF2-40B4-BE49-F238E27FC236}">
                <a16:creationId xmlns:a16="http://schemas.microsoft.com/office/drawing/2014/main" id="{61C5F273-1259-43F7-8CCF-40770816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277" y="4562384"/>
            <a:ext cx="183508" cy="296822"/>
          </a:xfrm>
          <a:prstGeom prst="rect">
            <a:avLst/>
          </a:prstGeom>
        </p:spPr>
      </p:pic>
      <p:pic>
        <p:nvPicPr>
          <p:cNvPr id="146" name="Imagen 145">
            <a:extLst>
              <a:ext uri="{FF2B5EF4-FFF2-40B4-BE49-F238E27FC236}">
                <a16:creationId xmlns:a16="http://schemas.microsoft.com/office/drawing/2014/main" id="{B08B8388-239F-4142-B91D-EE239DF06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20" y="2240113"/>
            <a:ext cx="183508" cy="296822"/>
          </a:xfrm>
          <a:prstGeom prst="rect">
            <a:avLst/>
          </a:prstGeom>
        </p:spPr>
      </p:pic>
      <p:pic>
        <p:nvPicPr>
          <p:cNvPr id="147" name="Imagen 146">
            <a:extLst>
              <a:ext uri="{FF2B5EF4-FFF2-40B4-BE49-F238E27FC236}">
                <a16:creationId xmlns:a16="http://schemas.microsoft.com/office/drawing/2014/main" id="{7E9C9584-A306-4262-BCF2-D406764FB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37" y="4449228"/>
            <a:ext cx="183508" cy="296822"/>
          </a:xfrm>
          <a:prstGeom prst="rect">
            <a:avLst/>
          </a:prstGeom>
        </p:spPr>
      </p:pic>
      <p:pic>
        <p:nvPicPr>
          <p:cNvPr id="148" name="Imagen 147">
            <a:extLst>
              <a:ext uri="{FF2B5EF4-FFF2-40B4-BE49-F238E27FC236}">
                <a16:creationId xmlns:a16="http://schemas.microsoft.com/office/drawing/2014/main" id="{A744857E-25BA-45AF-A812-C0718D026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843" y="4514092"/>
            <a:ext cx="183508" cy="296822"/>
          </a:xfrm>
          <a:prstGeom prst="rect">
            <a:avLst/>
          </a:prstGeom>
        </p:spPr>
      </p:pic>
      <p:pic>
        <p:nvPicPr>
          <p:cNvPr id="149" name="Imagen 148">
            <a:extLst>
              <a:ext uri="{FF2B5EF4-FFF2-40B4-BE49-F238E27FC236}">
                <a16:creationId xmlns:a16="http://schemas.microsoft.com/office/drawing/2014/main" id="{BABC3CB0-B2A5-45C3-947D-B07621628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843" y="3976653"/>
            <a:ext cx="183508" cy="2968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E6C73F9-ED35-482C-A361-D1BD732DF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84" y="6086550"/>
            <a:ext cx="384266" cy="384266"/>
          </a:xfrm>
          <a:prstGeom prst="rect">
            <a:avLst/>
          </a:prstGeom>
        </p:spPr>
      </p:pic>
      <p:pic>
        <p:nvPicPr>
          <p:cNvPr id="150" name="Imagen 149">
            <a:extLst>
              <a:ext uri="{FF2B5EF4-FFF2-40B4-BE49-F238E27FC236}">
                <a16:creationId xmlns:a16="http://schemas.microsoft.com/office/drawing/2014/main" id="{7BE5EB62-854D-4110-B55C-43E3B3F4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359" y="6141087"/>
            <a:ext cx="384266" cy="384266"/>
          </a:xfrm>
          <a:prstGeom prst="rect">
            <a:avLst/>
          </a:prstGeom>
        </p:spPr>
      </p:pic>
      <p:pic>
        <p:nvPicPr>
          <p:cNvPr id="151" name="Imagen 150">
            <a:extLst>
              <a:ext uri="{FF2B5EF4-FFF2-40B4-BE49-F238E27FC236}">
                <a16:creationId xmlns:a16="http://schemas.microsoft.com/office/drawing/2014/main" id="{06437F2C-F598-4CD7-83FC-421C2E201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210" y="5756821"/>
            <a:ext cx="384266" cy="384266"/>
          </a:xfrm>
          <a:prstGeom prst="rect">
            <a:avLst/>
          </a:prstGeom>
        </p:spPr>
      </p:pic>
      <p:pic>
        <p:nvPicPr>
          <p:cNvPr id="152" name="Imagen 151">
            <a:extLst>
              <a:ext uri="{FF2B5EF4-FFF2-40B4-BE49-F238E27FC236}">
                <a16:creationId xmlns:a16="http://schemas.microsoft.com/office/drawing/2014/main" id="{BF6D5561-A2CD-4CF8-BC2C-87103830D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308" y="5664825"/>
            <a:ext cx="384266" cy="384266"/>
          </a:xfrm>
          <a:prstGeom prst="rect">
            <a:avLst/>
          </a:prstGeom>
        </p:spPr>
      </p:pic>
      <p:pic>
        <p:nvPicPr>
          <p:cNvPr id="153" name="Imagen 152">
            <a:extLst>
              <a:ext uri="{FF2B5EF4-FFF2-40B4-BE49-F238E27FC236}">
                <a16:creationId xmlns:a16="http://schemas.microsoft.com/office/drawing/2014/main" id="{F81910E2-9920-4578-9386-FD1A0F430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713" y="6023937"/>
            <a:ext cx="384266" cy="384266"/>
          </a:xfrm>
          <a:prstGeom prst="rect">
            <a:avLst/>
          </a:prstGeom>
        </p:spPr>
      </p:pic>
      <p:pic>
        <p:nvPicPr>
          <p:cNvPr id="154" name="Imagen 153">
            <a:extLst>
              <a:ext uri="{FF2B5EF4-FFF2-40B4-BE49-F238E27FC236}">
                <a16:creationId xmlns:a16="http://schemas.microsoft.com/office/drawing/2014/main" id="{FC5C9417-9586-45BE-AF12-E140BBE5F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51" y="5086960"/>
            <a:ext cx="384266" cy="384266"/>
          </a:xfrm>
          <a:prstGeom prst="rect">
            <a:avLst/>
          </a:prstGeom>
        </p:spPr>
      </p:pic>
      <p:pic>
        <p:nvPicPr>
          <p:cNvPr id="155" name="Imagen 154">
            <a:extLst>
              <a:ext uri="{FF2B5EF4-FFF2-40B4-BE49-F238E27FC236}">
                <a16:creationId xmlns:a16="http://schemas.microsoft.com/office/drawing/2014/main" id="{C9D2F612-2544-450F-944E-C5A407CFB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626" y="5325133"/>
            <a:ext cx="384266" cy="384266"/>
          </a:xfrm>
          <a:prstGeom prst="rect">
            <a:avLst/>
          </a:prstGeom>
        </p:spPr>
      </p:pic>
      <p:pic>
        <p:nvPicPr>
          <p:cNvPr id="156" name="Imagen 155">
            <a:extLst>
              <a:ext uri="{FF2B5EF4-FFF2-40B4-BE49-F238E27FC236}">
                <a16:creationId xmlns:a16="http://schemas.microsoft.com/office/drawing/2014/main" id="{0A433452-5B38-4F20-A3A3-6C9E68C96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099" y="5619215"/>
            <a:ext cx="384266" cy="384266"/>
          </a:xfrm>
          <a:prstGeom prst="rect">
            <a:avLst/>
          </a:prstGeom>
        </p:spPr>
      </p:pic>
      <p:pic>
        <p:nvPicPr>
          <p:cNvPr id="157" name="Imagen 156">
            <a:extLst>
              <a:ext uri="{FF2B5EF4-FFF2-40B4-BE49-F238E27FC236}">
                <a16:creationId xmlns:a16="http://schemas.microsoft.com/office/drawing/2014/main" id="{AECC4284-1D4B-4EE2-802B-7916BFCFE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291" y="486863"/>
            <a:ext cx="384266" cy="384266"/>
          </a:xfrm>
          <a:prstGeom prst="rect">
            <a:avLst/>
          </a:prstGeom>
        </p:spPr>
      </p:pic>
      <p:pic>
        <p:nvPicPr>
          <p:cNvPr id="158" name="Imagen 157">
            <a:extLst>
              <a:ext uri="{FF2B5EF4-FFF2-40B4-BE49-F238E27FC236}">
                <a16:creationId xmlns:a16="http://schemas.microsoft.com/office/drawing/2014/main" id="{C7D66B6B-FDBC-4AD0-AFFD-3C312394A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53" y="4968820"/>
            <a:ext cx="384266" cy="384266"/>
          </a:xfrm>
          <a:prstGeom prst="rect">
            <a:avLst/>
          </a:prstGeom>
        </p:spPr>
      </p:pic>
      <p:pic>
        <p:nvPicPr>
          <p:cNvPr id="159" name="Imagen 158">
            <a:extLst>
              <a:ext uri="{FF2B5EF4-FFF2-40B4-BE49-F238E27FC236}">
                <a16:creationId xmlns:a16="http://schemas.microsoft.com/office/drawing/2014/main" id="{19074CC8-6FA5-42DF-8676-7A1912F13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83" y="6068345"/>
            <a:ext cx="384266" cy="384266"/>
          </a:xfrm>
          <a:prstGeom prst="rect">
            <a:avLst/>
          </a:prstGeom>
        </p:spPr>
      </p:pic>
      <p:pic>
        <p:nvPicPr>
          <p:cNvPr id="160" name="Imagen 159">
            <a:extLst>
              <a:ext uri="{FF2B5EF4-FFF2-40B4-BE49-F238E27FC236}">
                <a16:creationId xmlns:a16="http://schemas.microsoft.com/office/drawing/2014/main" id="{03DFA597-E843-40FB-B6DC-DDA6D7C3D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170" y="5827667"/>
            <a:ext cx="384266" cy="384266"/>
          </a:xfrm>
          <a:prstGeom prst="rect">
            <a:avLst/>
          </a:prstGeom>
        </p:spPr>
      </p:pic>
      <p:pic>
        <p:nvPicPr>
          <p:cNvPr id="161" name="Imagen 160">
            <a:extLst>
              <a:ext uri="{FF2B5EF4-FFF2-40B4-BE49-F238E27FC236}">
                <a16:creationId xmlns:a16="http://schemas.microsoft.com/office/drawing/2014/main" id="{D947FFA8-2D7B-4DB4-A63F-EBC235FB0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303" y="5443401"/>
            <a:ext cx="384266" cy="384266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0682257B-C369-465B-827A-F4A1F67A8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927" y="5353086"/>
            <a:ext cx="384266" cy="384266"/>
          </a:xfrm>
          <a:prstGeom prst="rect">
            <a:avLst/>
          </a:prstGeom>
        </p:spPr>
      </p:pic>
      <p:pic>
        <p:nvPicPr>
          <p:cNvPr id="163" name="Imagen 162">
            <a:extLst>
              <a:ext uri="{FF2B5EF4-FFF2-40B4-BE49-F238E27FC236}">
                <a16:creationId xmlns:a16="http://schemas.microsoft.com/office/drawing/2014/main" id="{6092A53F-787F-4961-BD12-4C02017B2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634" y="6176510"/>
            <a:ext cx="384266" cy="384266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E866181B-E6DE-4C42-9DD8-9D6FE900A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470" y="4062869"/>
            <a:ext cx="384266" cy="384266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292D6A91-A540-43FF-B1A7-F72C50798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705" y="5783569"/>
            <a:ext cx="384266" cy="384266"/>
          </a:xfrm>
          <a:prstGeom prst="rect">
            <a:avLst/>
          </a:prstGeom>
        </p:spPr>
      </p:pic>
      <p:pic>
        <p:nvPicPr>
          <p:cNvPr id="166" name="Imagen 165">
            <a:extLst>
              <a:ext uri="{FF2B5EF4-FFF2-40B4-BE49-F238E27FC236}">
                <a16:creationId xmlns:a16="http://schemas.microsoft.com/office/drawing/2014/main" id="{094AFE53-0050-467D-88EC-78E83EC43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865" y="5059135"/>
            <a:ext cx="384266" cy="384266"/>
          </a:xfrm>
          <a:prstGeom prst="rect">
            <a:avLst/>
          </a:prstGeom>
        </p:spPr>
      </p:pic>
      <p:pic>
        <p:nvPicPr>
          <p:cNvPr id="167" name="Imagen 166">
            <a:extLst>
              <a:ext uri="{FF2B5EF4-FFF2-40B4-BE49-F238E27FC236}">
                <a16:creationId xmlns:a16="http://schemas.microsoft.com/office/drawing/2014/main" id="{D5EC8A05-ADFE-469E-BECE-620A5C8E1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624" y="4741842"/>
            <a:ext cx="384266" cy="384266"/>
          </a:xfrm>
          <a:prstGeom prst="rect">
            <a:avLst/>
          </a:prstGeom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988F5B15-AB7D-41BE-A309-8C92FB222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545" y="5188712"/>
            <a:ext cx="384266" cy="3842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4A57A42-3171-4876-9DA8-D2A098D13B83}"/>
              </a:ext>
            </a:extLst>
          </p:cNvPr>
          <p:cNvSpPr txBox="1"/>
          <p:nvPr/>
        </p:nvSpPr>
        <p:spPr>
          <a:xfrm>
            <a:off x="7527557" y="76954"/>
            <a:ext cx="122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carro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291DF98A-856C-4328-86C4-A0190C5F9B61}"/>
              </a:ext>
            </a:extLst>
          </p:cNvPr>
          <p:cNvSpPr txBox="1"/>
          <p:nvPr/>
        </p:nvSpPr>
        <p:spPr>
          <a:xfrm>
            <a:off x="7549691" y="465905"/>
            <a:ext cx="122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moto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FAA9270-515D-434C-9911-2F426E26533A}"/>
              </a:ext>
            </a:extLst>
          </p:cNvPr>
          <p:cNvSpPr txBox="1"/>
          <p:nvPr/>
        </p:nvSpPr>
        <p:spPr>
          <a:xfrm>
            <a:off x="7527557" y="921247"/>
            <a:ext cx="155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Teléfono móvil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288B3D9-89DF-42F3-BA38-DF61E0D790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370" b="29125"/>
          <a:stretch/>
        </p:blipFill>
        <p:spPr>
          <a:xfrm>
            <a:off x="9353020" y="904069"/>
            <a:ext cx="2018228" cy="749334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47785C-50AE-4DCD-8298-C1AFA52B79E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932246" y="1278736"/>
            <a:ext cx="1420774" cy="84962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ángulo: esquinas redondeadas 171">
            <a:extLst>
              <a:ext uri="{FF2B5EF4-FFF2-40B4-BE49-F238E27FC236}">
                <a16:creationId xmlns:a16="http://schemas.microsoft.com/office/drawing/2014/main" id="{5CBFBF6C-7BBA-4074-80BA-E0C82D00C1B4}"/>
              </a:ext>
            </a:extLst>
          </p:cNvPr>
          <p:cNvSpPr/>
          <p:nvPr/>
        </p:nvSpPr>
        <p:spPr>
          <a:xfrm>
            <a:off x="9520540" y="5471226"/>
            <a:ext cx="1624263" cy="5693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Dona Ya!!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91901A65-7192-4575-9B71-F1A93CE2D18F}"/>
              </a:ext>
            </a:extLst>
          </p:cNvPr>
          <p:cNvSpPr txBox="1"/>
          <p:nvPr/>
        </p:nvSpPr>
        <p:spPr>
          <a:xfrm>
            <a:off x="9153469" y="6010054"/>
            <a:ext cx="25997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Modulo para donación por PayPal / Bitcoin</a:t>
            </a:r>
          </a:p>
        </p:txBody>
      </p:sp>
    </p:spTree>
    <p:extLst>
      <p:ext uri="{BB962C8B-B14F-4D97-AF65-F5344CB8AC3E}">
        <p14:creationId xmlns:p14="http://schemas.microsoft.com/office/powerpoint/2010/main" val="365182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C1A020C7-1648-C475-D979-6186631651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2514" y="3276600"/>
            <a:ext cx="3185886" cy="31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 descr="Interfaz de usuario gráfica, Mapa&#10;&#10;Descripción generada automáticamente">
            <a:extLst>
              <a:ext uri="{FF2B5EF4-FFF2-40B4-BE49-F238E27FC236}">
                <a16:creationId xmlns:a16="http://schemas.microsoft.com/office/drawing/2014/main" id="{FAD3641A-D4A9-9433-4068-3B8F4678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"/>
            <a:ext cx="12192000" cy="67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n 1026">
            <a:extLst>
              <a:ext uri="{FF2B5EF4-FFF2-40B4-BE49-F238E27FC236}">
                <a16:creationId xmlns:a16="http://schemas.microsoft.com/office/drawing/2014/main" id="{A9F4FAF1-8357-401F-9B88-5B933148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" y="141577"/>
            <a:ext cx="4426080" cy="1243692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59F2C4A6-227E-4D8F-8D51-BC5BA21FE578}"/>
              </a:ext>
            </a:extLst>
          </p:cNvPr>
          <p:cNvSpPr txBox="1"/>
          <p:nvPr/>
        </p:nvSpPr>
        <p:spPr>
          <a:xfrm>
            <a:off x="857172" y="800333"/>
            <a:ext cx="35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Sistema Público para el registro de robos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01BB26-6FE4-6DA0-5802-183908C37F9A}"/>
              </a:ext>
            </a:extLst>
          </p:cNvPr>
          <p:cNvSpPr txBox="1"/>
          <p:nvPr/>
        </p:nvSpPr>
        <p:spPr>
          <a:xfrm>
            <a:off x="444092" y="2504043"/>
            <a:ext cx="3466689" cy="304698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A - 2023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Versión 2 de merobaron.co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Aplicación para Android y IOS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Publicación del servicio en AWS(Resiliencia, alta disponibilidad y escalabilidad)</a:t>
            </a:r>
          </a:p>
          <a:p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Introducir tecnología de punta para análisis de datos.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AFAE26-6143-1B77-A122-5E64BFCE8492}"/>
              </a:ext>
            </a:extLst>
          </p:cNvPr>
          <p:cNvSpPr txBox="1"/>
          <p:nvPr/>
        </p:nvSpPr>
        <p:spPr>
          <a:xfrm>
            <a:off x="4369364" y="2404635"/>
            <a:ext cx="3466689" cy="329320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B - 2024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Implementación de IA y ML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 err="1"/>
              <a:t>Heatmap</a:t>
            </a:r>
            <a:r>
              <a:rPr lang="es-ES" sz="1600" b="1" dirty="0"/>
              <a:t> de zonas más peligrosas.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Integración con los organismos de seguridad (PONAL, FISCALIA, CTI)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Mejor  interface UX o experiencia de usuario</a:t>
            </a:r>
          </a:p>
          <a:p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Financiación 100% de publicidad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314177-0861-87A1-8D20-7C1B09CC6D03}"/>
              </a:ext>
            </a:extLst>
          </p:cNvPr>
          <p:cNvSpPr txBox="1"/>
          <p:nvPr/>
        </p:nvSpPr>
        <p:spPr>
          <a:xfrm>
            <a:off x="8281219" y="1575125"/>
            <a:ext cx="3466689" cy="477053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C - 2025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Alertas tempranas a los usuarios (100mts antes de entrar a una zona peligrosa) 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Implementar reconocimiento Facial (instalar cámaras en cada estación de transporte publico)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Crear base de datos de sistema social de comportamiento (empresas puedan consultar si una persona se ha visto involucrada en un robo o colarse en el transporte público)</a:t>
            </a:r>
          </a:p>
          <a:p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Crear sistema social de puntos (Seguridad, Limpieza y progreso)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69E5B26-125F-938E-60CB-3AC57C672D95}"/>
              </a:ext>
            </a:extLst>
          </p:cNvPr>
          <p:cNvSpPr/>
          <p:nvPr/>
        </p:nvSpPr>
        <p:spPr>
          <a:xfrm>
            <a:off x="89311" y="2151167"/>
            <a:ext cx="1366684" cy="4522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Aprendizaje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E186AFF-98F1-02C7-BE8D-E552E1409AE9}"/>
              </a:ext>
            </a:extLst>
          </p:cNvPr>
          <p:cNvSpPr/>
          <p:nvPr/>
        </p:nvSpPr>
        <p:spPr>
          <a:xfrm>
            <a:off x="4052684" y="2051759"/>
            <a:ext cx="1366684" cy="45228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Integración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3500481-6757-6232-F565-9508942EAABE}"/>
              </a:ext>
            </a:extLst>
          </p:cNvPr>
          <p:cNvSpPr/>
          <p:nvPr/>
        </p:nvSpPr>
        <p:spPr>
          <a:xfrm>
            <a:off x="7914149" y="1294923"/>
            <a:ext cx="1366684" cy="45228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Mejora</a:t>
            </a:r>
          </a:p>
        </p:txBody>
      </p:sp>
    </p:spTree>
    <p:extLst>
      <p:ext uri="{BB962C8B-B14F-4D97-AF65-F5344CB8AC3E}">
        <p14:creationId xmlns:p14="http://schemas.microsoft.com/office/powerpoint/2010/main" val="302229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n 1026">
            <a:extLst>
              <a:ext uri="{FF2B5EF4-FFF2-40B4-BE49-F238E27FC236}">
                <a16:creationId xmlns:a16="http://schemas.microsoft.com/office/drawing/2014/main" id="{A9F4FAF1-8357-401F-9B88-5B933148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" y="141577"/>
            <a:ext cx="4426080" cy="1243692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59F2C4A6-227E-4D8F-8D51-BC5BA21FE578}"/>
              </a:ext>
            </a:extLst>
          </p:cNvPr>
          <p:cNvSpPr txBox="1"/>
          <p:nvPr/>
        </p:nvSpPr>
        <p:spPr>
          <a:xfrm>
            <a:off x="857172" y="800333"/>
            <a:ext cx="351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Sistema Público para el registro de robos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01BB26-6FE4-6DA0-5802-183908C37F9A}"/>
              </a:ext>
            </a:extLst>
          </p:cNvPr>
          <p:cNvSpPr txBox="1"/>
          <p:nvPr/>
        </p:nvSpPr>
        <p:spPr>
          <a:xfrm>
            <a:off x="444092" y="1779573"/>
            <a:ext cx="3466689" cy="427809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A - 2023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Ser parte de un ambicioso proyecto que genera alto impacto social (Recordación y aceptación social).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dirty="0"/>
              <a:t>Acceso a la publicidad de la página (redes sociales, </a:t>
            </a:r>
            <a:r>
              <a:rPr lang="es-ES" sz="1600" dirty="0" err="1"/>
              <a:t>pg</a:t>
            </a:r>
            <a:r>
              <a:rPr lang="es-ES" sz="1600" dirty="0"/>
              <a:t> web y </a:t>
            </a:r>
            <a:r>
              <a:rPr lang="es-ES" sz="1600" dirty="0" err="1"/>
              <a:t>pops</a:t>
            </a:r>
            <a:r>
              <a:rPr lang="es-ES" sz="1600" dirty="0"/>
              <a:t> up de la app). Reconocimiento social.</a:t>
            </a:r>
          </a:p>
          <a:p>
            <a:pPr marL="285750" indent="-285750">
              <a:buFontTx/>
              <a:buChar char="-"/>
            </a:pPr>
            <a:endParaRPr lang="es-ES" sz="1600" dirty="0"/>
          </a:p>
          <a:p>
            <a:pPr marL="285750" indent="-285750">
              <a:buFontTx/>
              <a:buChar char="-"/>
            </a:pPr>
            <a:r>
              <a:rPr lang="es-ES" sz="1600" dirty="0"/>
              <a:t>Acceso a la información (Base de datos).</a:t>
            </a:r>
          </a:p>
          <a:p>
            <a:endParaRPr lang="es-ES" sz="1600" b="1" dirty="0"/>
          </a:p>
          <a:p>
            <a:r>
              <a:rPr lang="es-ES" sz="1600" b="1" dirty="0"/>
              <a:t>Requerimientos: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Promocionar en cada evento el uso de la aplicación.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Contribución económica. </a:t>
            </a:r>
            <a:endParaRPr lang="es-ES" sz="16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AFAE26-6143-1B77-A122-5E64BFCE8492}"/>
              </a:ext>
            </a:extLst>
          </p:cNvPr>
          <p:cNvSpPr txBox="1"/>
          <p:nvPr/>
        </p:nvSpPr>
        <p:spPr>
          <a:xfrm>
            <a:off x="4535579" y="2231857"/>
            <a:ext cx="3466689" cy="35394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B - 2024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Acceso a los </a:t>
            </a:r>
            <a:r>
              <a:rPr lang="es-ES" sz="1600" b="1" dirty="0" err="1"/>
              <a:t>heatmaps</a:t>
            </a:r>
            <a:r>
              <a:rPr lang="es-ES" sz="1600" b="1" dirty="0"/>
              <a:t> e inteligencia de datos para presentación de proyectos que involucren el aseguramiento de zonas comunales o localidades.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Proyectos de mejora social.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r>
              <a:rPr lang="es-ES" sz="1600" b="1" dirty="0"/>
              <a:t>Requisitos:</a:t>
            </a:r>
          </a:p>
          <a:p>
            <a:r>
              <a:rPr lang="es-ES" sz="1600" dirty="0"/>
              <a:t>Promover  políticamente la aplicación para que haga parte del PND o del Plan de Bogotá.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314177-0861-87A1-8D20-7C1B09CC6D03}"/>
              </a:ext>
            </a:extLst>
          </p:cNvPr>
          <p:cNvSpPr txBox="1"/>
          <p:nvPr/>
        </p:nvSpPr>
        <p:spPr>
          <a:xfrm>
            <a:off x="8627066" y="2231857"/>
            <a:ext cx="3368289" cy="353943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FASE C - 2025</a:t>
            </a:r>
          </a:p>
          <a:p>
            <a:pPr algn="ctr"/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Acceso a información de inteligencia nacional.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/>
              <a:t>Reconocimiento político para cargos más altos en el gobierno.</a:t>
            </a:r>
          </a:p>
          <a:p>
            <a:pPr marL="285750" indent="-285750">
              <a:buFontTx/>
              <a:buChar char="-"/>
            </a:pPr>
            <a:endParaRPr lang="es-ES" sz="1600" b="1" dirty="0"/>
          </a:p>
          <a:p>
            <a:pPr marL="285750" indent="-285750">
              <a:buFontTx/>
              <a:buChar char="-"/>
            </a:pPr>
            <a:r>
              <a:rPr lang="es-ES" sz="1600" b="1" dirty="0">
                <a:solidFill>
                  <a:srgbClr val="FF0000"/>
                </a:solidFill>
              </a:rPr>
              <a:t>Ser parte de una gran transformación social en Colombia</a:t>
            </a:r>
          </a:p>
          <a:p>
            <a:endParaRPr lang="es-ES" sz="1600" b="1" dirty="0"/>
          </a:p>
          <a:p>
            <a:r>
              <a:rPr lang="es-ES" sz="1600" b="1" dirty="0"/>
              <a:t>Requisitos:</a:t>
            </a:r>
          </a:p>
          <a:p>
            <a:r>
              <a:rPr lang="es-ES" sz="1600" dirty="0"/>
              <a:t>Ninguno</a:t>
            </a:r>
            <a:endParaRPr lang="es-ES" sz="1600" b="1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69E5B26-125F-938E-60CB-3AC57C672D95}"/>
              </a:ext>
            </a:extLst>
          </p:cNvPr>
          <p:cNvSpPr/>
          <p:nvPr/>
        </p:nvSpPr>
        <p:spPr>
          <a:xfrm>
            <a:off x="89311" y="1426697"/>
            <a:ext cx="1366684" cy="4522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Aprendizaje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E186AFF-98F1-02C7-BE8D-E552E1409AE9}"/>
              </a:ext>
            </a:extLst>
          </p:cNvPr>
          <p:cNvSpPr/>
          <p:nvPr/>
        </p:nvSpPr>
        <p:spPr>
          <a:xfrm>
            <a:off x="4218899" y="1878981"/>
            <a:ext cx="1366684" cy="45228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Integración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3500481-6757-6232-F565-9508942EAABE}"/>
              </a:ext>
            </a:extLst>
          </p:cNvPr>
          <p:cNvSpPr/>
          <p:nvPr/>
        </p:nvSpPr>
        <p:spPr>
          <a:xfrm>
            <a:off x="8259996" y="1951655"/>
            <a:ext cx="1366684" cy="45228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Mejora</a:t>
            </a:r>
          </a:p>
        </p:txBody>
      </p:sp>
    </p:spTree>
    <p:extLst>
      <p:ext uri="{BB962C8B-B14F-4D97-AF65-F5344CB8AC3E}">
        <p14:creationId xmlns:p14="http://schemas.microsoft.com/office/powerpoint/2010/main" val="85280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2A0E5-CEDC-4D02-880B-52041075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414007"/>
          </a:xfrm>
        </p:spPr>
        <p:txBody>
          <a:bodyPr>
            <a:noAutofit/>
          </a:bodyPr>
          <a:lstStyle/>
          <a:p>
            <a:r>
              <a:rPr lang="es-ES" sz="2400" b="1" dirty="0"/>
              <a:t>Condiciones de operación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FA5645-68A8-4172-A199-B32AC935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53" y="681644"/>
            <a:ext cx="11763894" cy="6158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/>
              <a:t>Modulo </a:t>
            </a:r>
            <a:r>
              <a:rPr lang="es-ES" sz="1800" b="1" dirty="0" err="1"/>
              <a:t>Login</a:t>
            </a:r>
            <a:endParaRPr lang="es-ES" sz="1800" b="1" dirty="0"/>
          </a:p>
          <a:p>
            <a:r>
              <a:rPr lang="es-ES" sz="1800" dirty="0"/>
              <a:t>Debe permitir la integración de </a:t>
            </a:r>
            <a:r>
              <a:rPr lang="es-ES" sz="1800" dirty="0" err="1"/>
              <a:t>logueo</a:t>
            </a:r>
            <a:r>
              <a:rPr lang="es-ES" sz="1800" dirty="0"/>
              <a:t> con redes sociales o de forma anónima.</a:t>
            </a:r>
          </a:p>
          <a:p>
            <a:pPr marL="0" indent="0">
              <a:buNone/>
            </a:pPr>
            <a:endParaRPr lang="es-ES" sz="1800" b="1" dirty="0"/>
          </a:p>
          <a:p>
            <a:pPr marL="0" indent="0">
              <a:buNone/>
            </a:pPr>
            <a:r>
              <a:rPr lang="es-ES" sz="1800" b="1" dirty="0"/>
              <a:t>Modulo Registro</a:t>
            </a:r>
          </a:p>
          <a:p>
            <a:r>
              <a:rPr lang="es-ES" sz="1800" dirty="0"/>
              <a:t>El modulo de registro de la data debe validar la calidad de la data ingresada y cumplir con temas generales de ciberseguridad como protección frente a ataques tipo SQL </a:t>
            </a:r>
            <a:r>
              <a:rPr lang="es-ES" sz="1800" dirty="0" err="1"/>
              <a:t>Injection</a:t>
            </a:r>
            <a:r>
              <a:rPr lang="es-ES" sz="1800" dirty="0"/>
              <a:t>, XSS, CSRF, </a:t>
            </a:r>
            <a:r>
              <a:rPr lang="es-ES" sz="1800" dirty="0" err="1"/>
              <a:t>Defacement</a:t>
            </a:r>
            <a:r>
              <a:rPr lang="es-ES" sz="1800" dirty="0"/>
              <a:t>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b="1" dirty="0"/>
              <a:t>Modulo Reportes</a:t>
            </a:r>
          </a:p>
          <a:p>
            <a:r>
              <a:rPr lang="es-ES" sz="1800" dirty="0"/>
              <a:t>El modulo de reportes debe ser lo mas amigable para los usuarios y deben generarse según indicaciones del </a:t>
            </a:r>
            <a:r>
              <a:rPr lang="es-ES" sz="1800" dirty="0" err="1"/>
              <a:t>slide</a:t>
            </a:r>
            <a:r>
              <a:rPr lang="es-ES" sz="1800" dirty="0"/>
              <a:t> 4.</a:t>
            </a:r>
          </a:p>
          <a:p>
            <a:endParaRPr lang="es-ES" sz="1800" dirty="0"/>
          </a:p>
          <a:p>
            <a:r>
              <a:rPr lang="es-ES" sz="1800" dirty="0"/>
              <a:t>Debe generarse un filtro para que los usuarios finales realicen las consultas que se ajusten mas a sus criterios de búsqueda.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b="1" dirty="0"/>
              <a:t>Plataforma AWS</a:t>
            </a:r>
          </a:p>
          <a:p>
            <a:pPr marL="0" indent="0">
              <a:buNone/>
            </a:pPr>
            <a:r>
              <a:rPr lang="es-ES" sz="1800" dirty="0"/>
              <a:t>La integración, afinamiento y puesta a producción en el ambiente AWS de todos los componentes (Instancias EC2, Servidores de BD, DNS, dominios y </a:t>
            </a:r>
            <a:r>
              <a:rPr lang="es-ES" sz="1800" dirty="0" err="1"/>
              <a:t>Webservices</a:t>
            </a:r>
            <a:r>
              <a:rPr lang="es-ES" sz="1800" dirty="0"/>
              <a:t>) estará a cargo de la empresa </a:t>
            </a:r>
            <a:r>
              <a:rPr lang="es-ES" sz="1800" b="1" dirty="0" err="1"/>
              <a:t>Consulfinhn</a:t>
            </a:r>
            <a:r>
              <a:rPr lang="es-ES" sz="1800" dirty="0"/>
              <a:t>.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49914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7191</TotalTime>
  <Words>652</Words>
  <Application>Microsoft Office PowerPoint</Application>
  <PresentationFormat>Panorámica</PresentationFormat>
  <Paragraphs>160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Condiciones de operación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ALEXIS</dc:creator>
  <cp:lastModifiedBy>ORBIX SAS</cp:lastModifiedBy>
  <cp:revision>14</cp:revision>
  <dcterms:created xsi:type="dcterms:W3CDTF">2021-11-05T01:52:55Z</dcterms:created>
  <dcterms:modified xsi:type="dcterms:W3CDTF">2023-07-20T19:12:04Z</dcterms:modified>
</cp:coreProperties>
</file>